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63" r:id="rId4"/>
    <p:sldId id="258" r:id="rId5"/>
    <p:sldId id="264" r:id="rId6"/>
    <p:sldId id="259" r:id="rId7"/>
    <p:sldId id="260" r:id="rId8"/>
    <p:sldId id="261" r:id="rId9"/>
    <p:sldId id="265" r:id="rId10"/>
    <p:sldId id="266" r:id="rId11"/>
    <p:sldId id="267" r:id="rId12"/>
    <p:sldId id="268" r:id="rId13"/>
    <p:sldId id="270" r:id="rId14"/>
    <p:sldId id="271" r:id="rId15"/>
    <p:sldId id="269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11AF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41;&#1083;&#1086;&#1082;&#1072;&#1076;&#1072;\&#1084;&#1091;&#1079;&#1099;&#1082;&#1072;\018_&#1040;&#1083;&#1100;&#1073;&#1080;&#1085;&#1086;&#1085;&#1080;%20-%20&#1040;&#1076;&#1072;&#1078;&#1080;&#1086;%20&#1089;&#1086;&#1083;&#1100;-&#1084;&#1080;&#1085;&#1086;&#1088;%20&#1076;&#1083;&#1103;%20&#1086;&#1088;&#1075;&#1072;&#1085;&#1072;%20&#1080;%20&#1089;&#1090;&#1088;&#1091;&#1085;&#1085;&#1099;&#1093;.mp3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41;&#1083;&#1086;&#1082;&#1072;&#1076;&#1072;\&#1092;&#1080;&#1083;&#1100;&#1084;%20&#1086;%20&#1073;&#1083;&#1086;&#1082;&#1072;&#1076;&#1077;\7.wmv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41;&#1083;&#1086;&#1082;&#1072;&#1076;&#1072;\&#1092;&#1080;&#1083;&#1100;&#1084;%20&#1086;%20&#1073;&#1083;&#1086;&#1082;&#1072;&#1076;&#1077;\8.wmv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41;&#1083;&#1086;&#1082;&#1072;&#1076;&#1072;\&#1084;&#1091;&#1079;&#1099;&#1082;&#1072;\072_&#1042;&#1080;&#1074;&#1072;&#1083;&#1100;&#1076;&#1080;%20-%20&#1051;&#1077;&#1090;&#1085;&#1103;&#1103;%20&#1075;&#1088;&#1086;&#1079;&#1072;%20(&#1042;&#1088;&#1077;&#1084;&#1077;&#1085;&#1072;%20&#1075;&#1086;&#1076;&#1072;%20RV%20315).mp3" TargetMode="Externa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41;&#1083;&#1086;&#1082;&#1072;&#1076;&#1072;\&#1084;&#1091;&#1079;&#1099;&#1082;&#1072;\paul_mauriat_-_mama.mp3" TargetMode="Externa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Relationship Id="rId1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41;&#1083;&#1086;&#1082;&#1072;&#1076;&#1072;\&#1084;&#1091;&#1079;&#1099;&#1082;&#1072;\&#1052;&#1077;&#1090;&#1088;&#1086;&#1085;&#1086;&#1084;.mp3" TargetMode="Externa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41;&#1083;&#1086;&#1082;&#1072;&#1076;&#1072;\&#1084;&#1091;&#1079;&#1099;&#1082;&#1072;\&#1040;%20&#1079;&#1086;&#1088;&#1080;%20&#1079;&#1076;&#1077;&#1089;&#1100;%20&#1090;&#1080;&#1093;&#1080;&#1077;%20&#1082;&#1086;&#1088;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41;&#1083;&#1086;&#1082;&#1072;&#1076;&#1072;\&#1092;&#1080;&#1083;&#1100;&#1084;%20&#1086;%20&#1073;&#1083;&#1086;&#1082;&#1072;&#1076;&#1077;\1.wm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41;&#1083;&#1086;&#1082;&#1072;&#1076;&#1072;\&#1092;&#1080;&#1083;&#1100;&#1084;%20&#1086;%20&#1073;&#1083;&#1086;&#1082;&#1072;&#1076;&#1077;\2.wmv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41;&#1083;&#1086;&#1082;&#1072;&#1076;&#1072;\&#1084;&#1091;&#1079;&#1099;&#1082;&#1072;\040_&#1057;&#1074;&#1080;&#1088;&#1080;&#1076;&#1086;&#1074;%20-%20&#1056;&#1086;&#1084;&#1072;&#1085;&#1089;%20(&#1052;&#1077;&#1090;&#1077;&#1083;&#1100;).mp3" TargetMode="Externa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41;&#1083;&#1086;&#1082;&#1072;&#1076;&#1072;\&#1092;&#1080;&#1083;&#1100;&#1084;%20&#1086;%20&#1073;&#1083;&#1086;&#1082;&#1072;&#1076;&#1077;\3.wmv" TargetMode="Externa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41;&#1083;&#1086;&#1082;&#1072;&#1076;&#1072;\&#1092;&#1080;&#1083;&#1100;&#1084;%20&#1086;%20&#1073;&#1083;&#1086;&#1082;&#1072;&#1076;&#1077;\4.wmv" TargetMode="Externa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41;&#1083;&#1086;&#1082;&#1072;&#1076;&#1072;\&#1092;&#1080;&#1083;&#1100;&#1084;%20&#1086;%20&#1073;&#1083;&#1086;&#1082;&#1072;&#1076;&#1077;\5.wmv" TargetMode="Externa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4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908" y="-125041"/>
            <a:ext cx="9429816" cy="710808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TextBox 9"/>
          <p:cNvSpPr txBox="1"/>
          <p:nvPr/>
        </p:nvSpPr>
        <p:spPr>
          <a:xfrm>
            <a:off x="357158" y="285728"/>
            <a:ext cx="57759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kern="10" dirty="0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pattFill prst="openDmnd">
                  <a:fgClr>
                    <a:srgbClr val="FF0000"/>
                  </a:fgClr>
                  <a:bgClr>
                    <a:schemeClr val="bg1"/>
                  </a:bgClr>
                </a:patt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Дорога жизни</a:t>
            </a:r>
            <a:endParaRPr lang="ru-RU" sz="5400" b="1" dirty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500570"/>
            <a:ext cx="91439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И та , что сегодня прощается с милым, -</a:t>
            </a:r>
          </a:p>
          <a:p>
            <a:r>
              <a:rPr lang="ru-RU" sz="32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Пусть боль свою в силу она переплавит.</a:t>
            </a:r>
          </a:p>
          <a:p>
            <a:r>
              <a:rPr lang="ru-RU" sz="32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Мы детям клянемся, клянемся могилам,</a:t>
            </a:r>
          </a:p>
          <a:p>
            <a:r>
              <a:rPr lang="ru-RU" sz="32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Что нас покориться никто не заставит</a:t>
            </a:r>
            <a:r>
              <a:rPr lang="ru-RU" sz="28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!</a:t>
            </a:r>
            <a:endParaRPr lang="ru-RU" sz="2800" b="1" dirty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</a:t>
            </a:r>
            <a:r>
              <a:rPr lang="ru-RU" dirty="0" err="1" smtClean="0"/>
              <a:t>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46-054-U-planety-nashej-serdtse-Bjotsja-gulko-kak-naba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4290"/>
            <a:ext cx="9144000" cy="664371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Рисунок 2" descr="sl_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214291"/>
            <a:ext cx="1594125" cy="214314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018_Альбинони - Адажио соль-минор для органа и струнных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42844" y="6553200"/>
            <a:ext cx="304800" cy="3048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9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2286000"/>
            <a:ext cx="6096000" cy="4572000"/>
          </a:xfrm>
          <a:prstGeom prst="rect">
            <a:avLst/>
          </a:prstGeom>
        </p:spPr>
      </p:pic>
      <p:pic>
        <p:nvPicPr>
          <p:cNvPr id="2" name="Рисунок 1" descr="34275.jpg"/>
          <p:cNvPicPr>
            <a:picLocks noChangeAspect="1"/>
          </p:cNvPicPr>
          <p:nvPr/>
        </p:nvPicPr>
        <p:blipFill>
          <a:blip r:embed="rId4">
            <a:lum contrast="-40000"/>
          </a:blip>
          <a:stretch>
            <a:fillRect/>
          </a:stretch>
        </p:blipFill>
        <p:spPr>
          <a:xfrm>
            <a:off x="0" y="214290"/>
            <a:ext cx="9143999" cy="664370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Рисунок 2" descr="7F6F40D9-1869-49AC-990E-073964F51EBE_mw800_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3979" y="0"/>
            <a:ext cx="3120021" cy="284311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/>
          <p:cNvSpPr txBox="1"/>
          <p:nvPr/>
        </p:nvSpPr>
        <p:spPr>
          <a:xfrm>
            <a:off x="456386" y="357166"/>
            <a:ext cx="4115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Дмитрий Шостакович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2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197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00002C7.jpg"/>
          <p:cNvPicPr>
            <a:picLocks noChangeAspect="1"/>
          </p:cNvPicPr>
          <p:nvPr/>
        </p:nvPicPr>
        <p:blipFill>
          <a:blip r:embed="rId2">
            <a:lum contrast="-40000"/>
          </a:blip>
          <a:stretch>
            <a:fillRect/>
          </a:stretch>
        </p:blipFill>
        <p:spPr>
          <a:xfrm>
            <a:off x="178562" y="214290"/>
            <a:ext cx="8751155" cy="642942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214282" y="571480"/>
            <a:ext cx="77867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Привели в порядок более </a:t>
            </a:r>
            <a:r>
              <a:rPr lang="ru-RU" sz="4000" b="1" dirty="0" smtClean="0">
                <a:solidFill>
                  <a:srgbClr val="FFFF00"/>
                </a:solidFill>
              </a:rPr>
              <a:t>12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/>
              <a:t>тысяч дворов,</a:t>
            </a:r>
          </a:p>
          <a:p>
            <a:r>
              <a:rPr lang="ru-RU" sz="2800" b="1" dirty="0" smtClean="0"/>
              <a:t>Очистили свыше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/>
              <a:t>млн. кв. метров улиц, площадей, набережных,</a:t>
            </a:r>
          </a:p>
          <a:p>
            <a:r>
              <a:rPr lang="ru-RU" sz="2800" b="1" dirty="0" smtClean="0"/>
              <a:t>Вывезли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/>
              <a:t>млн. тонн мусора.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2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8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4282" y="214290"/>
            <a:ext cx="8715436" cy="63579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0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a032c3ed080737240ec4eb94132ff8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4290"/>
            <a:ext cx="8715436" cy="650085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 descr="832b51055abee7323dfd3255d3652589_bi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48" y="476571"/>
            <a:ext cx="4032252" cy="295242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Рисунок 5" descr="800px-opasna_eta_storon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48" y="3643314"/>
            <a:ext cx="4242286" cy="275748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072_Вивальди - Летняя гроза (Времена года RV 315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60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13" y="285728"/>
            <a:ext cx="8995187" cy="657227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1214414" y="214290"/>
            <a:ext cx="70136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млн.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тысяч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погибло в блокадном Ленинграде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689b9_c1eaa759_X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92" y="214290"/>
            <a:ext cx="8756526" cy="64294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 descr="0_5809a_5dc93309_X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142852"/>
            <a:ext cx="8715436" cy="650085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 descr="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285728"/>
            <a:ext cx="8643998" cy="619127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 descr="0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20" y="214290"/>
            <a:ext cx="8501122" cy="64294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 descr="455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8" y="285728"/>
            <a:ext cx="8429684" cy="63579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 descr="0_3def_42c1a80a_XL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158" y="267868"/>
            <a:ext cx="8429684" cy="630440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 descr="65d5ba36abcfa6cbec14668a473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158" y="214290"/>
            <a:ext cx="8429684" cy="635798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Рисунок 9" descr="8a92dc2daa6cd25eab4577369229f2304b764b9a_preview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7159" y="267869"/>
            <a:ext cx="8405870" cy="630440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Рисунок 10" descr="254360c04301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5720" y="285728"/>
            <a:ext cx="8572560" cy="63579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 descr="f4df2ee24f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5076" y="357166"/>
            <a:ext cx="8583204" cy="628654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4" name="Рисунок 13" descr="A000F07F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9786" y="357166"/>
            <a:ext cx="8517056" cy="628654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5" name="paul_mauriat_-_mam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51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70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80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90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a115cd2fd6d1377d4702d35a297ce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28"/>
            <a:ext cx="9144000" cy="657227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Метроном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42844" y="6553200"/>
            <a:ext cx="304800" cy="304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80-099-900-dnej-blokady-900-berjo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60711"/>
            <a:ext cx="8786874" cy="655443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 descr="0080-100-900-dnej-blokady-900-berjoz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0298" y="3429000"/>
            <a:ext cx="4143403" cy="311052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А зори здесь тихие кор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14282" y="6553200"/>
            <a:ext cx="304800" cy="3048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4282" y="214290"/>
            <a:ext cx="8643998" cy="64294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3059449a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312" y="428604"/>
            <a:ext cx="8620688" cy="642939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14348" y="3429000"/>
            <a:ext cx="807249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2313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Ленинград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колыбель боевых и трудовых традиций. Один из крупнейших политических, экономических, научных и культурных центров. </a:t>
            </a:r>
          </a:p>
          <a:p>
            <a:pPr indent="722313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Основан Петром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1703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году </a:t>
            </a:r>
            <a:endParaRPr lang="ru-RU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4282" y="214290"/>
            <a:ext cx="8715436" cy="64294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4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grayscl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_4.jpg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285728"/>
            <a:ext cx="9144000" cy="657227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Рисунок 5" descr="0a1209139dc1c4cb0b80aeabd325f9a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1785926"/>
            <a:ext cx="3857632" cy="269725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7" name="Рисунок 6" descr="2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2" y="4571984"/>
            <a:ext cx="4022316" cy="228601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Рисунок 7" descr="45-phot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20" y="4357014"/>
            <a:ext cx="3324227" cy="250098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TextBox 8"/>
          <p:cNvSpPr txBox="1"/>
          <p:nvPr/>
        </p:nvSpPr>
        <p:spPr>
          <a:xfrm>
            <a:off x="285720" y="428604"/>
            <a:ext cx="85011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3A11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сентября 1941 года – 27 января 1944 года</a:t>
            </a:r>
          </a:p>
          <a:p>
            <a:pPr algn="ctr"/>
            <a:r>
              <a:rPr lang="ru-RU" sz="3200" b="1" dirty="0" smtClean="0">
                <a:solidFill>
                  <a:srgbClr val="3A11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900 дневная блокада Ленинграда</a:t>
            </a:r>
            <a:endParaRPr lang="ru-RU" sz="3200" b="1" dirty="0">
              <a:solidFill>
                <a:srgbClr val="3A11A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57620" y="1785926"/>
            <a:ext cx="571504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</a:rPr>
              <a:t>570 дотов и дзотов;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</a:rPr>
              <a:t>94 км. вырыто противотанковых рвов;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</a:rPr>
              <a:t>160 км. сооружено эскарпов;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</a:rPr>
              <a:t>15 км лесных завалов.</a:t>
            </a:r>
            <a:endParaRPr lang="ru-RU" sz="2800" b="1" dirty="0" smtClean="0">
              <a:solidFill>
                <a:srgbClr val="C00000"/>
              </a:solidFill>
              <a:latin typeface="Calibri" pitchFamily="34" charset="0"/>
            </a:endParaRPr>
          </a:p>
          <a:p>
            <a:endParaRPr lang="ru-RU" sz="2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2" name="040_Свиридов - Романс (Метель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285720" y="6553200"/>
            <a:ext cx="304800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680"/>
                            </p:stCondLst>
                            <p:childTnLst>
                              <p:par>
                                <p:cTn id="3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960"/>
                            </p:stCondLst>
                            <p:childTnLst>
                              <p:par>
                                <p:cTn id="3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960"/>
                            </p:stCondLst>
                            <p:childTnLst>
                              <p:par>
                                <p:cTn id="4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33256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2857496"/>
            <a:ext cx="5857884" cy="4000504"/>
          </a:xfrm>
          <a:prstGeom prst="rect">
            <a:avLst/>
          </a:prstGeom>
        </p:spPr>
      </p:pic>
      <p:pic>
        <p:nvPicPr>
          <p:cNvPr id="2" name="Рисунок 1" descr="0a122335d41e6807f0971bfeb55997ac.jpg"/>
          <p:cNvPicPr>
            <a:picLocks noChangeAspect="1"/>
          </p:cNvPicPr>
          <p:nvPr/>
        </p:nvPicPr>
        <p:blipFill>
          <a:blip r:embed="rId4">
            <a:lum contrast="-40000"/>
          </a:blip>
          <a:stretch>
            <a:fillRect/>
          </a:stretch>
        </p:blipFill>
        <p:spPr>
          <a:xfrm>
            <a:off x="214283" y="214290"/>
            <a:ext cx="8698352" cy="6286544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4214810" y="285728"/>
            <a:ext cx="471490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Было выпущено: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713 танков,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480 бронемашин,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58 бронепоездов,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13 тысяч орудий и минометов,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свыше 3 млн. снарядов и мин,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около 40 тыс. авиа бомб.</a:t>
            </a:r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5" name="Рисунок 4" descr="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760" y="4000504"/>
            <a:ext cx="2786082" cy="19288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4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4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00"/>
                            </p:stCondLst>
                            <p:childTnLst>
                              <p:par>
                                <p:cTn id="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4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469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4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357554" y="2714620"/>
            <a:ext cx="5786446" cy="4143380"/>
          </a:xfrm>
          <a:prstGeom prst="rect">
            <a:avLst/>
          </a:prstGeom>
        </p:spPr>
      </p:pic>
      <p:pic>
        <p:nvPicPr>
          <p:cNvPr id="3" name="Рисунок 2" descr="45-photo.jpg"/>
          <p:cNvPicPr>
            <a:picLocks noChangeAspect="1"/>
          </p:cNvPicPr>
          <p:nvPr/>
        </p:nvPicPr>
        <p:blipFill>
          <a:blip r:embed="rId4">
            <a:lum contrast="-40000"/>
          </a:blip>
          <a:stretch>
            <a:fillRect/>
          </a:stretch>
        </p:blipFill>
        <p:spPr>
          <a:xfrm>
            <a:off x="214282" y="285727"/>
            <a:ext cx="8643997" cy="636805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357158" y="500042"/>
            <a:ext cx="85011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Ноябрь  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1941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год – умерло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тыс.человек;</a:t>
            </a:r>
          </a:p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Декабрь 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1941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–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тыс. человек;</a:t>
            </a:r>
          </a:p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Январь- - февраль –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человек.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50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5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428992" y="2571744"/>
            <a:ext cx="5715008" cy="4286256"/>
          </a:xfrm>
          <a:prstGeom prst="rect">
            <a:avLst/>
          </a:prstGeom>
        </p:spPr>
      </p:pic>
      <p:pic>
        <p:nvPicPr>
          <p:cNvPr id="2" name="Рисунок 1" descr="5f7ac699fb0fb73aa0855b8d846_prev.jpg"/>
          <p:cNvPicPr>
            <a:picLocks noChangeAspect="1"/>
          </p:cNvPicPr>
          <p:nvPr/>
        </p:nvPicPr>
        <p:blipFill>
          <a:blip r:embed="rId4">
            <a:lum contrast="40000"/>
          </a:blip>
          <a:stretch>
            <a:fillRect/>
          </a:stretch>
        </p:blipFill>
        <p:spPr>
          <a:xfrm>
            <a:off x="214282" y="253036"/>
            <a:ext cx="8768599" cy="6390674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571472" y="357166"/>
            <a:ext cx="8001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3A11AF"/>
                </a:solidFill>
              </a:rPr>
              <a:t>Длина «Дороги жизни» - </a:t>
            </a:r>
            <a:r>
              <a:rPr lang="ru-RU" sz="3600" b="1" dirty="0" smtClean="0"/>
              <a:t>308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3A11AF"/>
                </a:solidFill>
              </a:rPr>
              <a:t>км.</a:t>
            </a:r>
          </a:p>
          <a:p>
            <a:r>
              <a:rPr lang="ru-RU" sz="2800" b="1" dirty="0" smtClean="0">
                <a:solidFill>
                  <a:srgbClr val="3A11AF"/>
                </a:solidFill>
              </a:rPr>
              <a:t>Перевезено груза – </a:t>
            </a:r>
            <a:r>
              <a:rPr lang="ru-RU" sz="3600" b="1" dirty="0" smtClean="0"/>
              <a:t>1615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3A11AF"/>
                </a:solidFill>
              </a:rPr>
              <a:t>тыс. тонн</a:t>
            </a:r>
          </a:p>
          <a:p>
            <a:r>
              <a:rPr lang="ru-RU" sz="2800" b="1" dirty="0" smtClean="0">
                <a:solidFill>
                  <a:srgbClr val="3A11AF"/>
                </a:solidFill>
              </a:rPr>
              <a:t>Эвакуировано –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smtClean="0"/>
              <a:t>1376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3A11AF"/>
                </a:solidFill>
              </a:rPr>
              <a:t>тыс. человек</a:t>
            </a:r>
          </a:p>
          <a:p>
            <a:r>
              <a:rPr lang="ru-RU" sz="2800" b="1" dirty="0" smtClean="0">
                <a:solidFill>
                  <a:srgbClr val="3A11AF"/>
                </a:solidFill>
              </a:rPr>
              <a:t>Длина трубопровода – </a:t>
            </a:r>
            <a:r>
              <a:rPr lang="ru-RU" sz="3600" b="1" dirty="0" smtClean="0"/>
              <a:t>35</a:t>
            </a:r>
            <a:r>
              <a:rPr lang="ru-RU" sz="2800" b="1" dirty="0" smtClean="0">
                <a:solidFill>
                  <a:srgbClr val="3A11AF"/>
                </a:solidFill>
              </a:rPr>
              <a:t> км.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Внеклассное мероприятие разработана </a:t>
            </a:r>
            <a:r>
              <a:rPr lang="ru-RU" dirty="0" err="1" smtClean="0"/>
              <a:t>Яруллиной</a:t>
            </a:r>
            <a:r>
              <a:rPr lang="ru-RU" dirty="0" smtClean="0"/>
              <a:t> Р.Р.-зав. библиотекой СОШ№32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36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32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79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1798</TotalTime>
  <Words>427</Words>
  <PresentationFormat>Экран (4:3)</PresentationFormat>
  <Paragraphs>50</Paragraphs>
  <Slides>17</Slides>
  <Notes>0</Notes>
  <HiddenSlides>0</HiddenSlides>
  <MMClips>13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140</cp:revision>
  <dcterms:modified xsi:type="dcterms:W3CDTF">2014-01-31T09:22:01Z</dcterms:modified>
</cp:coreProperties>
</file>